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8" r:id="rId4"/>
    <p:sldId id="257" r:id="rId5"/>
    <p:sldId id="258" r:id="rId6"/>
    <p:sldId id="262" r:id="rId7"/>
    <p:sldId id="264" r:id="rId8"/>
    <p:sldId id="263" r:id="rId9"/>
    <p:sldId id="267"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C866B33-A626-4E2C-A45D-E79F62845E05}" type="datetimeFigureOut">
              <a:rPr lang="en-US" smtClean="0"/>
              <a:t>6/16/2021</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5BFD2CF-B89B-4EA8-B492-E63AC04C3863}" type="slidenum">
              <a:rPr lang="en-US" smtClean="0"/>
              <a:t>‹#›</a:t>
            </a:fld>
            <a:endParaRPr lang="en-US"/>
          </a:p>
        </p:txBody>
      </p:sp>
    </p:spTree>
    <p:extLst>
      <p:ext uri="{BB962C8B-B14F-4D97-AF65-F5344CB8AC3E}">
        <p14:creationId xmlns:p14="http://schemas.microsoft.com/office/powerpoint/2010/main" val="262147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866B33-A626-4E2C-A45D-E79F62845E05}"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FD2CF-B89B-4EA8-B492-E63AC04C3863}" type="slidenum">
              <a:rPr lang="en-US" smtClean="0"/>
              <a:t>‹#›</a:t>
            </a:fld>
            <a:endParaRPr lang="en-US"/>
          </a:p>
        </p:txBody>
      </p:sp>
    </p:spTree>
    <p:extLst>
      <p:ext uri="{BB962C8B-B14F-4D97-AF65-F5344CB8AC3E}">
        <p14:creationId xmlns:p14="http://schemas.microsoft.com/office/powerpoint/2010/main" val="73377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866B33-A626-4E2C-A45D-E79F62845E05}"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FD2CF-B89B-4EA8-B492-E63AC04C3863}" type="slidenum">
              <a:rPr lang="en-US" smtClean="0"/>
              <a:t>‹#›</a:t>
            </a:fld>
            <a:endParaRPr lang="en-US"/>
          </a:p>
        </p:txBody>
      </p:sp>
    </p:spTree>
    <p:extLst>
      <p:ext uri="{BB962C8B-B14F-4D97-AF65-F5344CB8AC3E}">
        <p14:creationId xmlns:p14="http://schemas.microsoft.com/office/powerpoint/2010/main" val="57083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866B33-A626-4E2C-A45D-E79F62845E05}"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FD2CF-B89B-4EA8-B492-E63AC04C3863}" type="slidenum">
              <a:rPr lang="en-US" smtClean="0"/>
              <a:t>‹#›</a:t>
            </a:fld>
            <a:endParaRPr lang="en-US"/>
          </a:p>
        </p:txBody>
      </p:sp>
    </p:spTree>
    <p:extLst>
      <p:ext uri="{BB962C8B-B14F-4D97-AF65-F5344CB8AC3E}">
        <p14:creationId xmlns:p14="http://schemas.microsoft.com/office/powerpoint/2010/main" val="101667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866B33-A626-4E2C-A45D-E79F62845E05}" type="datetimeFigureOut">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FD2CF-B89B-4EA8-B492-E63AC04C3863}" type="slidenum">
              <a:rPr lang="en-US" smtClean="0"/>
              <a:t>‹#›</a:t>
            </a:fld>
            <a:endParaRPr lang="en-US"/>
          </a:p>
        </p:txBody>
      </p:sp>
    </p:spTree>
    <p:extLst>
      <p:ext uri="{BB962C8B-B14F-4D97-AF65-F5344CB8AC3E}">
        <p14:creationId xmlns:p14="http://schemas.microsoft.com/office/powerpoint/2010/main" val="66857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866B33-A626-4E2C-A45D-E79F62845E05}"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FD2CF-B89B-4EA8-B492-E63AC04C3863}" type="slidenum">
              <a:rPr lang="en-US" smtClean="0"/>
              <a:t>‹#›</a:t>
            </a:fld>
            <a:endParaRPr lang="en-US"/>
          </a:p>
        </p:txBody>
      </p:sp>
    </p:spTree>
    <p:extLst>
      <p:ext uri="{BB962C8B-B14F-4D97-AF65-F5344CB8AC3E}">
        <p14:creationId xmlns:p14="http://schemas.microsoft.com/office/powerpoint/2010/main" val="231933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866B33-A626-4E2C-A45D-E79F62845E05}" type="datetimeFigureOut">
              <a:rPr lang="en-US" smtClean="0"/>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FD2CF-B89B-4EA8-B492-E63AC04C3863}" type="slidenum">
              <a:rPr lang="en-US" smtClean="0"/>
              <a:t>‹#›</a:t>
            </a:fld>
            <a:endParaRPr lang="en-US"/>
          </a:p>
        </p:txBody>
      </p:sp>
    </p:spTree>
    <p:extLst>
      <p:ext uri="{BB962C8B-B14F-4D97-AF65-F5344CB8AC3E}">
        <p14:creationId xmlns:p14="http://schemas.microsoft.com/office/powerpoint/2010/main" val="349533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866B33-A626-4E2C-A45D-E79F62845E05}" type="datetimeFigureOut">
              <a:rPr lang="en-US" smtClean="0"/>
              <a:t>6/16/2021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FD2CF-B89B-4EA8-B492-E63AC04C3863}" type="slidenum">
              <a:rPr lang="en-US" smtClean="0"/>
              <a:t>‹#›</a:t>
            </a:fld>
            <a:endParaRPr lang="en-US"/>
          </a:p>
        </p:txBody>
      </p:sp>
    </p:spTree>
    <p:extLst>
      <p:ext uri="{BB962C8B-B14F-4D97-AF65-F5344CB8AC3E}">
        <p14:creationId xmlns:p14="http://schemas.microsoft.com/office/powerpoint/2010/main" val="398340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66B33-A626-4E2C-A45D-E79F62845E05}" type="datetimeFigureOut">
              <a:rPr lang="en-US" smtClean="0"/>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FD2CF-B89B-4EA8-B492-E63AC04C3863}" type="slidenum">
              <a:rPr lang="en-US" smtClean="0"/>
              <a:t>‹#›</a:t>
            </a:fld>
            <a:endParaRPr lang="en-US"/>
          </a:p>
        </p:txBody>
      </p:sp>
    </p:spTree>
    <p:extLst>
      <p:ext uri="{BB962C8B-B14F-4D97-AF65-F5344CB8AC3E}">
        <p14:creationId xmlns:p14="http://schemas.microsoft.com/office/powerpoint/2010/main" val="78083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2C866B33-A626-4E2C-A45D-E79F62845E05}" type="datetimeFigureOut">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5BFD2CF-B89B-4EA8-B492-E63AC04C3863}" type="slidenum">
              <a:rPr lang="en-US" smtClean="0"/>
              <a:t>‹#›</a:t>
            </a:fld>
            <a:endParaRPr lang="en-US"/>
          </a:p>
        </p:txBody>
      </p:sp>
    </p:spTree>
    <p:extLst>
      <p:ext uri="{BB962C8B-B14F-4D97-AF65-F5344CB8AC3E}">
        <p14:creationId xmlns:p14="http://schemas.microsoft.com/office/powerpoint/2010/main" val="37725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C866B33-A626-4E2C-A45D-E79F62845E05}" type="datetimeFigureOut">
              <a:rPr lang="en-US" smtClean="0"/>
              <a:t>6/16/2021</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5BFD2CF-B89B-4EA8-B492-E63AC04C3863}" type="slidenum">
              <a:rPr lang="en-US" smtClean="0"/>
              <a:t>‹#›</a:t>
            </a:fld>
            <a:endParaRPr lang="en-US"/>
          </a:p>
        </p:txBody>
      </p:sp>
    </p:spTree>
    <p:extLst>
      <p:ext uri="{BB962C8B-B14F-4D97-AF65-F5344CB8AC3E}">
        <p14:creationId xmlns:p14="http://schemas.microsoft.com/office/powerpoint/2010/main" val="32118921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C866B33-A626-4E2C-A45D-E79F62845E05}" type="datetimeFigureOut">
              <a:rPr lang="en-US" smtClean="0"/>
              <a:t>6/16/2021</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5BFD2CF-B89B-4EA8-B492-E63AC04C3863}" type="slidenum">
              <a:rPr lang="en-US" smtClean="0"/>
              <a:t>‹#›</a:t>
            </a:fld>
            <a:endParaRPr lang="en-US"/>
          </a:p>
        </p:txBody>
      </p:sp>
    </p:spTree>
    <p:extLst>
      <p:ext uri="{BB962C8B-B14F-4D97-AF65-F5344CB8AC3E}">
        <p14:creationId xmlns:p14="http://schemas.microsoft.com/office/powerpoint/2010/main" val="2701686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mailto:vflucas@valdostacity.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valdostacity.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9759" y="2768139"/>
            <a:ext cx="10782300" cy="1554634"/>
          </a:xfrm>
        </p:spPr>
        <p:txBody>
          <a:bodyPr/>
          <a:lstStyle/>
          <a:p>
            <a:pPr algn="ctr"/>
            <a:r>
              <a:rPr lang="en-US" sz="4800" dirty="0" smtClean="0"/>
              <a:t>Targeting Federal Programs to Distressed and Underserved Areas</a:t>
            </a:r>
            <a:endParaRPr lang="en-US" sz="4800" dirty="0"/>
          </a:p>
        </p:txBody>
      </p:sp>
      <p:pic>
        <p:nvPicPr>
          <p:cNvPr id="5" name="Picture 4"/>
          <p:cNvPicPr>
            <a:picLocks noChangeAspect="1"/>
          </p:cNvPicPr>
          <p:nvPr/>
        </p:nvPicPr>
        <p:blipFill>
          <a:blip r:embed="rId2"/>
          <a:stretch>
            <a:fillRect/>
          </a:stretch>
        </p:blipFill>
        <p:spPr>
          <a:xfrm>
            <a:off x="3113792" y="5057567"/>
            <a:ext cx="6094231" cy="1540581"/>
          </a:xfrm>
          <a:prstGeom prst="rect">
            <a:avLst/>
          </a:prstGeom>
        </p:spPr>
      </p:pic>
      <p:sp>
        <p:nvSpPr>
          <p:cNvPr id="3" name="Subtitle 2"/>
          <p:cNvSpPr>
            <a:spLocks noGrp="1"/>
          </p:cNvSpPr>
          <p:nvPr>
            <p:ph type="subTitle" idx="1"/>
          </p:nvPr>
        </p:nvSpPr>
        <p:spPr>
          <a:xfrm>
            <a:off x="2404872" y="5004898"/>
            <a:ext cx="9228201" cy="1645920"/>
          </a:xfrm>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7938" y="493878"/>
            <a:ext cx="5545941" cy="1592136"/>
          </a:xfrm>
          <a:prstGeom prst="rect">
            <a:avLst/>
          </a:prstGeom>
        </p:spPr>
      </p:pic>
    </p:spTree>
    <p:extLst>
      <p:ext uri="{BB962C8B-B14F-4D97-AF65-F5344CB8AC3E}">
        <p14:creationId xmlns:p14="http://schemas.microsoft.com/office/powerpoint/2010/main" val="1226030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385" y="473824"/>
            <a:ext cx="7902633" cy="5926975"/>
          </a:xfrm>
          <a:prstGeom prst="rect">
            <a:avLst/>
          </a:prstGeom>
        </p:spPr>
      </p:pic>
    </p:spTree>
    <p:extLst>
      <p:ext uri="{BB962C8B-B14F-4D97-AF65-F5344CB8AC3E}">
        <p14:creationId xmlns:p14="http://schemas.microsoft.com/office/powerpoint/2010/main" val="1721132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068" y="2601882"/>
            <a:ext cx="10782300" cy="2019993"/>
          </a:xfrm>
        </p:spPr>
        <p:txBody>
          <a:bodyPr/>
          <a:lstStyle/>
          <a:p>
            <a:pPr algn="ctr"/>
            <a:r>
              <a:rPr lang="en-US" sz="4400" dirty="0" smtClean="0"/>
              <a:t>Vanassa Ross</a:t>
            </a:r>
            <a:r>
              <a:rPr lang="en-US" sz="3200" dirty="0" smtClean="0"/>
              <a:t/>
            </a:r>
            <a:br>
              <a:rPr lang="en-US" sz="3200" dirty="0" smtClean="0"/>
            </a:br>
            <a:r>
              <a:rPr lang="en-US" sz="3200" dirty="0" smtClean="0"/>
              <a:t>Dir., Neighborhood Development &amp; Community Protection</a:t>
            </a:r>
            <a:br>
              <a:rPr lang="en-US" sz="3200" dirty="0" smtClean="0"/>
            </a:br>
            <a:r>
              <a:rPr lang="en-US" sz="3200" dirty="0" smtClean="0">
                <a:hlinkClick r:id="rId2"/>
              </a:rPr>
              <a:t>vflucas@valdostacity.com</a:t>
            </a:r>
            <a:r>
              <a:rPr lang="en-US" sz="3200" dirty="0" smtClean="0"/>
              <a:t/>
            </a:r>
            <a:br>
              <a:rPr lang="en-US" sz="3200" dirty="0" smtClean="0"/>
            </a:br>
            <a:r>
              <a:rPr lang="en-US" sz="3200" dirty="0" smtClean="0"/>
              <a:t>(229) 671-3617</a:t>
            </a:r>
            <a:endParaRPr lang="en-US" sz="3200" dirty="0"/>
          </a:p>
        </p:txBody>
      </p:sp>
      <p:pic>
        <p:nvPicPr>
          <p:cNvPr id="5" name="Picture 4"/>
          <p:cNvPicPr>
            <a:picLocks noChangeAspect="1"/>
          </p:cNvPicPr>
          <p:nvPr/>
        </p:nvPicPr>
        <p:blipFill>
          <a:blip r:embed="rId3"/>
          <a:stretch>
            <a:fillRect/>
          </a:stretch>
        </p:blipFill>
        <p:spPr>
          <a:xfrm>
            <a:off x="3113792" y="5057567"/>
            <a:ext cx="6094231" cy="1540581"/>
          </a:xfrm>
          <a:prstGeom prst="rect">
            <a:avLst/>
          </a:prstGeom>
        </p:spPr>
      </p:pic>
      <p:sp>
        <p:nvSpPr>
          <p:cNvPr id="3" name="Subtitle 2"/>
          <p:cNvSpPr>
            <a:spLocks noGrp="1"/>
          </p:cNvSpPr>
          <p:nvPr>
            <p:ph type="subTitle" idx="1"/>
          </p:nvPr>
        </p:nvSpPr>
        <p:spPr>
          <a:xfrm>
            <a:off x="2404872" y="5004898"/>
            <a:ext cx="9228201" cy="1645920"/>
          </a:xfrm>
        </p:spPr>
        <p:txBody>
          <a:bodyPr/>
          <a:lstStyle/>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7938" y="493878"/>
            <a:ext cx="5545941" cy="1592136"/>
          </a:xfrm>
          <a:prstGeom prst="rect">
            <a:avLst/>
          </a:prstGeom>
        </p:spPr>
      </p:pic>
    </p:spTree>
    <p:extLst>
      <p:ext uri="{BB962C8B-B14F-4D97-AF65-F5344CB8AC3E}">
        <p14:creationId xmlns:p14="http://schemas.microsoft.com/office/powerpoint/2010/main" val="3425611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893" y="164373"/>
            <a:ext cx="7589522" cy="6471066"/>
          </a:xfrm>
          <a:prstGeom prst="rect">
            <a:avLst/>
          </a:prstGeom>
        </p:spPr>
      </p:pic>
      <p:sp>
        <p:nvSpPr>
          <p:cNvPr id="5" name="Right Arrow 4"/>
          <p:cNvSpPr/>
          <p:nvPr/>
        </p:nvSpPr>
        <p:spPr>
          <a:xfrm>
            <a:off x="4792408" y="554458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513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1609" y="710337"/>
            <a:ext cx="10064195" cy="5642373"/>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1030778" y="6168044"/>
            <a:ext cx="1068185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86741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7317" y="104531"/>
            <a:ext cx="7340138" cy="6582555"/>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7835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6533" y="257663"/>
            <a:ext cx="8500534" cy="6547219"/>
          </a:xfrm>
          <a:prstGeom prst="rect">
            <a:avLst/>
          </a:prstGeom>
        </p:spPr>
      </p:pic>
      <p:sp>
        <p:nvSpPr>
          <p:cNvPr id="2" name="Title 1"/>
          <p:cNvSpPr>
            <a:spLocks noGrp="1"/>
          </p:cNvSpPr>
          <p:nvPr>
            <p:ph type="ctrTitle"/>
          </p:nvPr>
        </p:nvSpPr>
        <p:spPr>
          <a:xfrm>
            <a:off x="3504646" y="-935056"/>
            <a:ext cx="10782300" cy="3352800"/>
          </a:xfrm>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8043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5469" y="897774"/>
            <a:ext cx="9501447" cy="8710077"/>
          </a:xfrm>
          <a:prstGeom prst="rect">
            <a:avLst/>
          </a:prstGeom>
          <a:noFill/>
        </p:spPr>
        <p:txBody>
          <a:bodyPr wrap="square" numCol="2" rtlCol="0">
            <a:spAutoFit/>
          </a:bodyPr>
          <a:lstStyle/>
          <a:p>
            <a:pPr algn="ctr"/>
            <a:r>
              <a:rPr lang="en-US" sz="800" b="1" u="sng" cap="all" dirty="0">
                <a:latin typeface="Arial Narrow" panose="020B0606020202030204" pitchFamily="34" charset="0"/>
              </a:rPr>
              <a:t>Public Notice and Hearing To The Citizens</a:t>
            </a:r>
            <a:endParaRPr lang="en-US" sz="800" dirty="0">
              <a:latin typeface="Arial Narrow" panose="020B0606020202030204" pitchFamily="34" charset="0"/>
            </a:endParaRPr>
          </a:p>
          <a:p>
            <a:pPr algn="ctr"/>
            <a:r>
              <a:rPr lang="en-US" sz="800" b="1" u="sng" cap="all" dirty="0">
                <a:latin typeface="Arial Narrow" panose="020B0606020202030204" pitchFamily="34" charset="0"/>
              </a:rPr>
              <a:t>Of the City of </a:t>
            </a:r>
            <a:r>
              <a:rPr lang="en-US" sz="800" b="1" u="sng" cap="all" dirty="0" smtClean="0">
                <a:latin typeface="Arial Narrow" panose="020B0606020202030204" pitchFamily="34" charset="0"/>
              </a:rPr>
              <a:t>Valdosta</a:t>
            </a:r>
          </a:p>
          <a:p>
            <a:pPr algn="ctr"/>
            <a:endParaRPr lang="en-US" sz="800" dirty="0">
              <a:latin typeface="Arial Narrow" panose="020B0606020202030204" pitchFamily="34" charset="0"/>
            </a:endParaRPr>
          </a:p>
          <a:p>
            <a:r>
              <a:rPr lang="en-US" sz="800" dirty="0">
                <a:latin typeface="Arial Narrow" panose="020B0606020202030204" pitchFamily="34" charset="0"/>
              </a:rPr>
              <a:t>The governing body of the City of Valdosta has approved its Proposed Statement of Objectives of Projected Use of Funds for its FY 2021 Entitlement Grant which will become its FY 2021 Annual Action Plan.  The Annual Action Plan provides information on proposed usage of the Community Development Block Grant (CDBG) funding.  Citizens wishing to make a comment on the following Statement of Objectives or the activities shown below may do so in writing to the Neighborhood Development Division Office, City Hall Annex, 300 North Lee Street, Room 206, Valdosta, Georgia; Monday through Friday or via our website </a:t>
            </a:r>
            <a:r>
              <a:rPr lang="en-US" sz="800" u="sng" dirty="0">
                <a:latin typeface="Arial Narrow" panose="020B0606020202030204" pitchFamily="34" charset="0"/>
                <a:hlinkClick r:id="rId2"/>
              </a:rPr>
              <a:t>www.valdostacity.com</a:t>
            </a:r>
            <a:r>
              <a:rPr lang="en-US" sz="800" dirty="0">
                <a:latin typeface="Arial Narrow" panose="020B0606020202030204" pitchFamily="34" charset="0"/>
              </a:rPr>
              <a:t> until May 10, 2021 at 5:00 p.m. A </a:t>
            </a:r>
            <a:r>
              <a:rPr lang="en-US" sz="800" b="1" i="1" u="sng" dirty="0">
                <a:latin typeface="Arial Narrow" panose="020B0606020202030204" pitchFamily="34" charset="0"/>
              </a:rPr>
              <a:t>virtual</a:t>
            </a:r>
            <a:r>
              <a:rPr lang="en-US" sz="800" dirty="0">
                <a:latin typeface="Arial Narrow" panose="020B0606020202030204" pitchFamily="34" charset="0"/>
              </a:rPr>
              <a:t> Public Hearing will be scheduled for Wednesday, May 5, 2021 at 4 pm via Facebook Live on our City website – </a:t>
            </a:r>
            <a:r>
              <a:rPr lang="en-US" sz="800" u="sng" dirty="0">
                <a:latin typeface="Arial Narrow" panose="020B0606020202030204" pitchFamily="34" charset="0"/>
                <a:hlinkClick r:id="rId2"/>
              </a:rPr>
              <a:t>www.valdostacity.com</a:t>
            </a:r>
            <a:r>
              <a:rPr lang="en-US" sz="800" dirty="0">
                <a:latin typeface="Arial Narrow" panose="020B0606020202030204" pitchFamily="34" charset="0"/>
              </a:rPr>
              <a:t> to present the proposed FY21 Annual Action Plan.  The information contained in this notice or the proposed Annual Action Plan will be made available through Limited English Proficiency (LEP) language assistance services as requested in the Neighborhood Development Division Office</a:t>
            </a:r>
            <a:r>
              <a:rPr lang="en-US" sz="800" dirty="0" smtClean="0">
                <a:latin typeface="Arial Narrow" panose="020B0606020202030204" pitchFamily="34" charset="0"/>
              </a:rPr>
              <a:t>.</a:t>
            </a:r>
          </a:p>
          <a:p>
            <a:endParaRPr lang="en-US" sz="800" dirty="0">
              <a:latin typeface="Arial Narrow" panose="020B0606020202030204" pitchFamily="34" charset="0"/>
            </a:endParaRPr>
          </a:p>
          <a:p>
            <a:r>
              <a:rPr lang="en-US" sz="800" dirty="0">
                <a:latin typeface="Arial Narrow" panose="020B0606020202030204" pitchFamily="34" charset="0"/>
              </a:rPr>
              <a:t>Any questions or comments regarding this information may be directed to the Neighborhood Development Division at (229) 671-3617</a:t>
            </a:r>
            <a:r>
              <a:rPr lang="en-US" sz="800" dirty="0" smtClean="0">
                <a:latin typeface="Arial Narrow" panose="020B0606020202030204" pitchFamily="34" charset="0"/>
              </a:rPr>
              <a:t>.</a:t>
            </a:r>
          </a:p>
          <a:p>
            <a:endParaRPr lang="en-US" sz="800" dirty="0">
              <a:latin typeface="Arial Narrow" panose="020B0606020202030204" pitchFamily="34" charset="0"/>
            </a:endParaRPr>
          </a:p>
          <a:p>
            <a:pPr algn="ctr"/>
            <a:r>
              <a:rPr lang="en-US" sz="800" b="1" cap="all" dirty="0">
                <a:latin typeface="Arial Narrow" panose="020B0606020202030204" pitchFamily="34" charset="0"/>
              </a:rPr>
              <a:t>City of Valdosta</a:t>
            </a:r>
            <a:br>
              <a:rPr lang="en-US" sz="800" b="1" cap="all" dirty="0">
                <a:latin typeface="Arial Narrow" panose="020B0606020202030204" pitchFamily="34" charset="0"/>
              </a:rPr>
            </a:br>
            <a:r>
              <a:rPr lang="en-US" sz="800" b="1" cap="all" dirty="0">
                <a:latin typeface="Arial Narrow" panose="020B0606020202030204" pitchFamily="34" charset="0"/>
              </a:rPr>
              <a:t>Community Development Block Grant</a:t>
            </a:r>
            <a:br>
              <a:rPr lang="en-US" sz="800" b="1" cap="all" dirty="0">
                <a:latin typeface="Arial Narrow" panose="020B0606020202030204" pitchFamily="34" charset="0"/>
              </a:rPr>
            </a:br>
            <a:r>
              <a:rPr lang="en-US" sz="800" b="1" cap="all" dirty="0">
                <a:latin typeface="Arial Narrow" panose="020B0606020202030204" pitchFamily="34" charset="0"/>
              </a:rPr>
              <a:t>Annual Action Plan</a:t>
            </a:r>
            <a:br>
              <a:rPr lang="en-US" sz="800" b="1" cap="all" dirty="0">
                <a:latin typeface="Arial Narrow" panose="020B0606020202030204" pitchFamily="34" charset="0"/>
              </a:rPr>
            </a:br>
            <a:r>
              <a:rPr lang="en-US" sz="800" b="1" cap="all" dirty="0">
                <a:latin typeface="Arial Narrow" panose="020B0606020202030204" pitchFamily="34" charset="0"/>
              </a:rPr>
              <a:t>For the FY 2021 HUD Entitlement </a:t>
            </a:r>
            <a:r>
              <a:rPr lang="en-US" sz="800" b="1" cap="all" dirty="0" smtClean="0">
                <a:latin typeface="Arial Narrow" panose="020B0606020202030204" pitchFamily="34" charset="0"/>
              </a:rPr>
              <a:t>Grant</a:t>
            </a:r>
          </a:p>
          <a:p>
            <a:pPr algn="ctr"/>
            <a:endParaRPr lang="en-US" sz="800" dirty="0">
              <a:latin typeface="Arial Narrow" panose="020B0606020202030204" pitchFamily="34" charset="0"/>
            </a:endParaRPr>
          </a:p>
          <a:p>
            <a:r>
              <a:rPr lang="en-US" sz="800" dirty="0">
                <a:latin typeface="Arial Narrow" panose="020B0606020202030204" pitchFamily="34" charset="0"/>
              </a:rPr>
              <a:t>The City of Valdosta is scheduled to receive $693,677 from the U.S. Department of Housing and Urban Development (HUD) as its Entitlement funding allocation under the Community Development Block Grant Program. </a:t>
            </a:r>
          </a:p>
          <a:p>
            <a:r>
              <a:rPr lang="en-US" sz="800" dirty="0">
                <a:latin typeface="Arial Narrow" panose="020B0606020202030204" pitchFamily="34" charset="0"/>
              </a:rPr>
              <a:t> </a:t>
            </a:r>
          </a:p>
          <a:p>
            <a:r>
              <a:rPr lang="en-US" sz="800" dirty="0">
                <a:latin typeface="Arial Narrow" panose="020B0606020202030204" pitchFamily="34" charset="0"/>
              </a:rPr>
              <a:t>Unless otherwise designated concentrated use of funds will be in the Designated Revitalization Area consisting of Census Tracts 0105.00, 106.03-block2, 0108.00, 0109.00, 0110.00, 0113.01, and 113.02. All activities are expected to meet or exceed the 70% overall program benefit to low and moderate income citizens. Each activity must meet one of the three National Objectives of the CDBG program. These National Objectives are:</a:t>
            </a:r>
          </a:p>
          <a:p>
            <a:r>
              <a:rPr lang="en-US" sz="800" dirty="0">
                <a:latin typeface="Arial Narrow" panose="020B0606020202030204" pitchFamily="34" charset="0"/>
              </a:rPr>
              <a:t> </a:t>
            </a:r>
          </a:p>
          <a:p>
            <a:pPr lvl="0"/>
            <a:r>
              <a:rPr lang="en-US" sz="800" dirty="0">
                <a:latin typeface="Arial Narrow" panose="020B0606020202030204" pitchFamily="34" charset="0"/>
              </a:rPr>
              <a:t>Provide a benefit to low and moderate – income </a:t>
            </a:r>
            <a:r>
              <a:rPr lang="en-US" sz="800" dirty="0" smtClean="0">
                <a:latin typeface="Arial Narrow" panose="020B0606020202030204" pitchFamily="34" charset="0"/>
              </a:rPr>
              <a:t>persons; Prevent </a:t>
            </a:r>
            <a:r>
              <a:rPr lang="en-US" sz="800" dirty="0">
                <a:latin typeface="Arial Narrow" panose="020B0606020202030204" pitchFamily="34" charset="0"/>
              </a:rPr>
              <a:t>or eliminate slum and blight; OR</a:t>
            </a:r>
          </a:p>
          <a:p>
            <a:pPr lvl="0"/>
            <a:r>
              <a:rPr lang="en-US" sz="800" dirty="0">
                <a:latin typeface="Arial Narrow" panose="020B0606020202030204" pitchFamily="34" charset="0"/>
              </a:rPr>
              <a:t>Meet an urgent community need that threatens the health or welfare of residents </a:t>
            </a:r>
          </a:p>
          <a:p>
            <a:r>
              <a:rPr lang="en-US" sz="800" dirty="0">
                <a:latin typeface="Arial Narrow" panose="020B0606020202030204" pitchFamily="34" charset="0"/>
              </a:rPr>
              <a:t> </a:t>
            </a:r>
          </a:p>
          <a:p>
            <a:r>
              <a:rPr lang="en-US" sz="800" dirty="0">
                <a:latin typeface="Arial Narrow" panose="020B0606020202030204" pitchFamily="34" charset="0"/>
              </a:rPr>
              <a:t>Listed below are the various programs and activities that are planned to be carried out in the</a:t>
            </a:r>
          </a:p>
          <a:p>
            <a:r>
              <a:rPr lang="en-US" sz="800" dirty="0">
                <a:latin typeface="Arial Narrow" panose="020B0606020202030204" pitchFamily="34" charset="0"/>
              </a:rPr>
              <a:t>FY 2021 and the National Objective that each addresses. </a:t>
            </a:r>
          </a:p>
          <a:p>
            <a:r>
              <a:rPr lang="en-US" sz="800" dirty="0">
                <a:latin typeface="Arial Narrow" panose="020B0606020202030204" pitchFamily="34" charset="0"/>
              </a:rPr>
              <a:t> </a:t>
            </a:r>
          </a:p>
          <a:p>
            <a:r>
              <a:rPr lang="en-US" sz="800" b="1" dirty="0">
                <a:latin typeface="Arial Narrow" panose="020B0606020202030204" pitchFamily="34" charset="0"/>
              </a:rPr>
              <a:t>ECONOMIC DEVELOPMENT……………….………$50,000.00</a:t>
            </a:r>
            <a:endParaRPr lang="en-US" sz="800" dirty="0">
              <a:latin typeface="Arial Narrow" panose="020B0606020202030204" pitchFamily="34" charset="0"/>
            </a:endParaRPr>
          </a:p>
          <a:p>
            <a:r>
              <a:rPr lang="en-US" sz="800" b="1" dirty="0">
                <a:latin typeface="Arial Narrow" panose="020B0606020202030204" pitchFamily="34" charset="0"/>
              </a:rPr>
              <a:t> </a:t>
            </a:r>
            <a:endParaRPr lang="en-US" sz="800" dirty="0">
              <a:latin typeface="Arial Narrow" panose="020B0606020202030204" pitchFamily="34" charset="0"/>
            </a:endParaRPr>
          </a:p>
          <a:p>
            <a:r>
              <a:rPr lang="en-US" sz="800" b="1" dirty="0">
                <a:latin typeface="Arial Narrow" panose="020B0606020202030204" pitchFamily="34" charset="0"/>
              </a:rPr>
              <a:t>	</a:t>
            </a:r>
            <a:r>
              <a:rPr lang="en-US" sz="800" b="1" dirty="0" smtClean="0">
                <a:latin typeface="Arial Narrow" panose="020B0606020202030204" pitchFamily="34" charset="0"/>
              </a:rPr>
              <a:t>Continuing </a:t>
            </a:r>
            <a:r>
              <a:rPr lang="en-US" sz="800" b="1" dirty="0">
                <a:latin typeface="Arial Narrow" panose="020B0606020202030204" pitchFamily="34" charset="0"/>
              </a:rPr>
              <a:t>Small Business Education and Technical Assistance</a:t>
            </a:r>
            <a:r>
              <a:rPr lang="en-US" sz="800" dirty="0">
                <a:latin typeface="Arial Narrow" panose="020B0606020202030204" pitchFamily="34" charset="0"/>
              </a:rPr>
              <a:t>	</a:t>
            </a:r>
          </a:p>
          <a:p>
            <a:r>
              <a:rPr lang="en-US" sz="800" dirty="0">
                <a:latin typeface="Arial Narrow" panose="020B0606020202030204" pitchFamily="34" charset="0"/>
              </a:rPr>
              <a:t>	</a:t>
            </a:r>
            <a:r>
              <a:rPr lang="en-US" sz="800" dirty="0" smtClean="0">
                <a:latin typeface="Arial Narrow" panose="020B0606020202030204" pitchFamily="34" charset="0"/>
              </a:rPr>
              <a:t>Funding </a:t>
            </a:r>
            <a:r>
              <a:rPr lang="en-US" sz="800" dirty="0">
                <a:latin typeface="Arial Narrow" panose="020B0606020202030204" pitchFamily="34" charset="0"/>
              </a:rPr>
              <a:t>will be used to inform, educate and promote economic development in conjunction with the Valdosta Small Emerging Business (VSEB) Program through continuing education opportunities and small business technical assistance. ($50,000)</a:t>
            </a:r>
          </a:p>
          <a:p>
            <a:r>
              <a:rPr lang="en-US" sz="800" dirty="0">
                <a:latin typeface="Arial Narrow" panose="020B0606020202030204" pitchFamily="34" charset="0"/>
              </a:rPr>
              <a:t>	</a:t>
            </a:r>
            <a:r>
              <a:rPr lang="en-US" sz="800" i="1" dirty="0">
                <a:latin typeface="Arial Narrow" panose="020B0606020202030204" pitchFamily="34" charset="0"/>
              </a:rPr>
              <a:t>	National Objective is to benefit low and moderate income persons and an area benefit for low – moderate income populations </a:t>
            </a:r>
            <a:endParaRPr lang="en-US" sz="800" dirty="0">
              <a:latin typeface="Arial Narrow" panose="020B0606020202030204" pitchFamily="34" charset="0"/>
            </a:endParaRPr>
          </a:p>
          <a:p>
            <a:endParaRPr lang="en-US" sz="800" dirty="0" smtClean="0">
              <a:latin typeface="Arial Narrow" panose="020B0606020202030204" pitchFamily="34" charset="0"/>
            </a:endParaRPr>
          </a:p>
          <a:p>
            <a:endParaRPr lang="en-US" sz="800" dirty="0">
              <a:latin typeface="Arial Narrow" panose="020B0606020202030204" pitchFamily="34" charset="0"/>
            </a:endParaRPr>
          </a:p>
          <a:p>
            <a:endParaRPr lang="en-US" sz="800" dirty="0" smtClean="0">
              <a:latin typeface="Arial Narrow" panose="020B0606020202030204" pitchFamily="34" charset="0"/>
            </a:endParaRPr>
          </a:p>
          <a:p>
            <a:endParaRPr lang="en-US" sz="800" dirty="0">
              <a:latin typeface="Arial Narrow" panose="020B0606020202030204" pitchFamily="34" charset="0"/>
            </a:endParaRPr>
          </a:p>
          <a:p>
            <a:endParaRPr lang="en-US" sz="800" dirty="0" smtClean="0">
              <a:latin typeface="Arial Narrow" panose="020B0606020202030204" pitchFamily="34" charset="0"/>
            </a:endParaRPr>
          </a:p>
          <a:p>
            <a:endParaRPr lang="en-US" sz="800" dirty="0">
              <a:latin typeface="Arial Narrow" panose="020B0606020202030204" pitchFamily="34" charset="0"/>
            </a:endParaRPr>
          </a:p>
          <a:p>
            <a:endParaRPr lang="en-US" sz="800" dirty="0" smtClean="0">
              <a:latin typeface="Arial Narrow" panose="020B0606020202030204" pitchFamily="34" charset="0"/>
            </a:endParaRPr>
          </a:p>
          <a:p>
            <a:endParaRPr lang="en-US" sz="800" dirty="0">
              <a:latin typeface="Arial Narrow" panose="020B0606020202030204" pitchFamily="34" charset="0"/>
            </a:endParaRPr>
          </a:p>
          <a:p>
            <a:endParaRPr lang="en-US" sz="800" dirty="0" smtClean="0">
              <a:latin typeface="Arial Narrow" panose="020B0606020202030204" pitchFamily="34" charset="0"/>
            </a:endParaRPr>
          </a:p>
          <a:p>
            <a:endParaRPr lang="en-US" sz="800" dirty="0">
              <a:latin typeface="Arial Narrow" panose="020B0606020202030204" pitchFamily="34" charset="0"/>
            </a:endParaRPr>
          </a:p>
          <a:p>
            <a:endParaRPr lang="en-US" sz="800" dirty="0" smtClean="0">
              <a:latin typeface="Arial Narrow" panose="020B0606020202030204" pitchFamily="34" charset="0"/>
            </a:endParaRPr>
          </a:p>
          <a:p>
            <a:endParaRPr lang="en-US" sz="800" dirty="0">
              <a:latin typeface="Arial Narrow" panose="020B0606020202030204" pitchFamily="34" charset="0"/>
            </a:endParaRPr>
          </a:p>
          <a:p>
            <a:endParaRPr lang="en-US" sz="800" dirty="0" smtClean="0">
              <a:latin typeface="Arial Narrow" panose="020B0606020202030204" pitchFamily="34" charset="0"/>
            </a:endParaRPr>
          </a:p>
          <a:p>
            <a:endParaRPr lang="en-US" sz="800" dirty="0">
              <a:latin typeface="Arial Narrow" panose="020B0606020202030204" pitchFamily="34" charset="0"/>
            </a:endParaRPr>
          </a:p>
          <a:p>
            <a:endParaRPr lang="en-US" sz="800" dirty="0" smtClean="0">
              <a:latin typeface="Arial Narrow" panose="020B0606020202030204" pitchFamily="34" charset="0"/>
            </a:endParaRPr>
          </a:p>
          <a:p>
            <a:endParaRPr lang="en-US" sz="800" dirty="0">
              <a:latin typeface="Arial Narrow" panose="020B0606020202030204" pitchFamily="34" charset="0"/>
            </a:endParaRPr>
          </a:p>
          <a:p>
            <a:endParaRPr lang="en-US" sz="800" dirty="0" smtClean="0">
              <a:latin typeface="Arial Narrow" panose="020B0606020202030204" pitchFamily="34" charset="0"/>
            </a:endParaRPr>
          </a:p>
          <a:p>
            <a:endParaRPr lang="en-US" sz="800" dirty="0">
              <a:latin typeface="Arial Narrow" panose="020B0606020202030204" pitchFamily="34" charset="0"/>
            </a:endParaRPr>
          </a:p>
          <a:p>
            <a:endParaRPr lang="en-US" sz="800" dirty="0" smtClean="0">
              <a:latin typeface="Arial Narrow" panose="020B0606020202030204" pitchFamily="34" charset="0"/>
            </a:endParaRPr>
          </a:p>
          <a:p>
            <a:endParaRPr lang="en-US" sz="800" dirty="0">
              <a:latin typeface="Arial Narrow" panose="020B0606020202030204" pitchFamily="34" charset="0"/>
            </a:endParaRPr>
          </a:p>
          <a:p>
            <a:endParaRPr lang="en-US" sz="800" dirty="0" smtClean="0">
              <a:latin typeface="Arial Narrow" panose="020B0606020202030204" pitchFamily="34" charset="0"/>
            </a:endParaRPr>
          </a:p>
          <a:p>
            <a:endParaRPr lang="en-US" sz="800" dirty="0">
              <a:latin typeface="Arial Narrow" panose="020B0606020202030204" pitchFamily="34" charset="0"/>
            </a:endParaRPr>
          </a:p>
          <a:p>
            <a:endParaRPr lang="en-US" sz="800" dirty="0" smtClean="0">
              <a:latin typeface="Arial Narrow" panose="020B0606020202030204" pitchFamily="34" charset="0"/>
            </a:endParaRPr>
          </a:p>
          <a:p>
            <a:endParaRPr lang="en-US" sz="800" dirty="0">
              <a:latin typeface="Arial Narrow" panose="020B0606020202030204" pitchFamily="34" charset="0"/>
            </a:endParaRPr>
          </a:p>
          <a:p>
            <a:endParaRPr lang="en-US" sz="800" dirty="0" smtClean="0">
              <a:latin typeface="Arial Narrow" panose="020B0606020202030204" pitchFamily="34" charset="0"/>
            </a:endParaRPr>
          </a:p>
          <a:p>
            <a:r>
              <a:rPr lang="en-US" sz="800" dirty="0">
                <a:latin typeface="Arial Narrow" panose="020B0606020202030204" pitchFamily="34" charset="0"/>
              </a:rPr>
              <a:t>		</a:t>
            </a:r>
          </a:p>
          <a:p>
            <a:r>
              <a:rPr lang="en-US" sz="800" b="1" dirty="0">
                <a:latin typeface="Arial Narrow" panose="020B0606020202030204" pitchFamily="34" charset="0"/>
              </a:rPr>
              <a:t>HOUSING………………………………………….....$478,442.00</a:t>
            </a:r>
            <a:endParaRPr lang="en-US" sz="800" dirty="0">
              <a:latin typeface="Arial Narrow" panose="020B0606020202030204" pitchFamily="34" charset="0"/>
            </a:endParaRPr>
          </a:p>
          <a:p>
            <a:r>
              <a:rPr lang="en-US" sz="800" b="1" dirty="0">
                <a:latin typeface="Arial Narrow" panose="020B0606020202030204" pitchFamily="34" charset="0"/>
              </a:rPr>
              <a:t> </a:t>
            </a:r>
            <a:endParaRPr lang="en-US" sz="800" dirty="0">
              <a:latin typeface="Arial Narrow" panose="020B0606020202030204" pitchFamily="34" charset="0"/>
            </a:endParaRPr>
          </a:p>
          <a:p>
            <a:r>
              <a:rPr lang="en-US" sz="800" b="1" dirty="0" smtClean="0">
                <a:latin typeface="Arial Narrow" panose="020B0606020202030204" pitchFamily="34" charset="0"/>
              </a:rPr>
              <a:t>	Single </a:t>
            </a:r>
            <a:r>
              <a:rPr lang="en-US" sz="800" b="1" dirty="0">
                <a:latin typeface="Arial Narrow" panose="020B0606020202030204" pitchFamily="34" charset="0"/>
              </a:rPr>
              <a:t>Unit Residential Rehabilitation </a:t>
            </a:r>
            <a:endParaRPr lang="en-US" sz="800" dirty="0">
              <a:latin typeface="Arial Narrow" panose="020B0606020202030204" pitchFamily="34" charset="0"/>
            </a:endParaRPr>
          </a:p>
          <a:p>
            <a:r>
              <a:rPr lang="en-US" sz="800" b="1" dirty="0">
                <a:latin typeface="Arial Narrow" panose="020B0606020202030204" pitchFamily="34" charset="0"/>
              </a:rPr>
              <a:t>	</a:t>
            </a:r>
            <a:r>
              <a:rPr lang="en-US" sz="800" dirty="0">
                <a:latin typeface="Arial Narrow" panose="020B0606020202030204" pitchFamily="34" charset="0"/>
              </a:rPr>
              <a:t>Funds will be used to offer owner-occupied housing rehabilitation through direct loans and grants to low and moderate income homeowners for the rehabilitation of single-family residential structures. An emergency home repair program, minor repair program, major repair program, demolition and lead paint abatement will be conducted by City Staff. </a:t>
            </a:r>
            <a:r>
              <a:rPr lang="en-US" sz="800" i="1" dirty="0">
                <a:latin typeface="Arial Narrow" panose="020B0606020202030204" pitchFamily="34" charset="0"/>
              </a:rPr>
              <a:t>National Objective is to benefit low and moderate income persons</a:t>
            </a:r>
            <a:r>
              <a:rPr lang="en-US" sz="800" dirty="0">
                <a:latin typeface="Arial Narrow" panose="020B0606020202030204" pitchFamily="34" charset="0"/>
              </a:rPr>
              <a:t> ($468,442</a:t>
            </a:r>
            <a:r>
              <a:rPr lang="en-US" sz="800" dirty="0" smtClean="0">
                <a:latin typeface="Arial Narrow" panose="020B0606020202030204" pitchFamily="34" charset="0"/>
              </a:rPr>
              <a:t>)</a:t>
            </a:r>
          </a:p>
          <a:p>
            <a:endParaRPr lang="en-US" sz="800" dirty="0">
              <a:latin typeface="Arial Narrow" panose="020B0606020202030204" pitchFamily="34" charset="0"/>
            </a:endParaRPr>
          </a:p>
          <a:p>
            <a:r>
              <a:rPr lang="en-US" sz="800" dirty="0" smtClean="0">
                <a:latin typeface="Arial Narrow" panose="020B0606020202030204" pitchFamily="34" charset="0"/>
              </a:rPr>
              <a:t>	</a:t>
            </a:r>
            <a:r>
              <a:rPr lang="en-US" sz="800" b="1" dirty="0" smtClean="0">
                <a:latin typeface="Arial Narrow" panose="020B0606020202030204" pitchFamily="34" charset="0"/>
              </a:rPr>
              <a:t>Fair </a:t>
            </a:r>
            <a:r>
              <a:rPr lang="en-US" sz="800" b="1" dirty="0">
                <a:latin typeface="Arial Narrow" panose="020B0606020202030204" pitchFamily="34" charset="0"/>
              </a:rPr>
              <a:t>Housing Community Education</a:t>
            </a:r>
            <a:endParaRPr lang="en-US" sz="800" dirty="0">
              <a:latin typeface="Arial Narrow" panose="020B0606020202030204" pitchFamily="34" charset="0"/>
            </a:endParaRPr>
          </a:p>
          <a:p>
            <a:r>
              <a:rPr lang="en-US" sz="800" dirty="0">
                <a:latin typeface="Arial Narrow" panose="020B0606020202030204" pitchFamily="34" charset="0"/>
              </a:rPr>
              <a:t>	Funds will be used to inform, educate and promote fair and equitable housing for low moderate income persons who reside within Designated Revitalization Area of the City of Valdosta. </a:t>
            </a:r>
          </a:p>
          <a:p>
            <a:r>
              <a:rPr lang="en-US" sz="800" i="1" dirty="0">
                <a:latin typeface="Arial Narrow" panose="020B0606020202030204" pitchFamily="34" charset="0"/>
              </a:rPr>
              <a:t>National Objective is to benefit low and moderate income persons</a:t>
            </a:r>
            <a:r>
              <a:rPr lang="en-US" sz="800" dirty="0">
                <a:latin typeface="Arial Narrow" panose="020B0606020202030204" pitchFamily="34" charset="0"/>
              </a:rPr>
              <a:t> ($10,000)</a:t>
            </a:r>
          </a:p>
          <a:p>
            <a:r>
              <a:rPr lang="en-US" sz="800" dirty="0">
                <a:latin typeface="Arial Narrow" panose="020B0606020202030204" pitchFamily="34" charset="0"/>
              </a:rPr>
              <a:t> </a:t>
            </a:r>
          </a:p>
          <a:p>
            <a:r>
              <a:rPr lang="en-US" sz="800" b="1" dirty="0">
                <a:latin typeface="Arial Narrow" panose="020B0606020202030204" pitchFamily="34" charset="0"/>
              </a:rPr>
              <a:t> PROGRAM ADMINISTRATION…………….…….….. $138,735</a:t>
            </a:r>
            <a:endParaRPr lang="en-US" sz="800" dirty="0">
              <a:latin typeface="Arial Narrow" panose="020B0606020202030204" pitchFamily="34" charset="0"/>
            </a:endParaRPr>
          </a:p>
          <a:p>
            <a:r>
              <a:rPr lang="en-US" sz="800" b="1" dirty="0">
                <a:latin typeface="Arial Narrow" panose="020B0606020202030204" pitchFamily="34" charset="0"/>
              </a:rPr>
              <a:t>	</a:t>
            </a:r>
            <a:r>
              <a:rPr lang="en-US" sz="800" dirty="0">
                <a:latin typeface="Arial Narrow" panose="020B0606020202030204" pitchFamily="34" charset="0"/>
              </a:rPr>
              <a:t>Funds will be used to pay portions or entire salaries, benefits, and administrative costs of Community Development and Finance Department staff in oversight, management, monitoring, and coordination of CDBG programs ($138,735)</a:t>
            </a:r>
          </a:p>
          <a:p>
            <a:r>
              <a:rPr lang="en-US" sz="800" b="1" dirty="0">
                <a:latin typeface="Arial Narrow" panose="020B0606020202030204" pitchFamily="34" charset="0"/>
              </a:rPr>
              <a:t> </a:t>
            </a:r>
            <a:endParaRPr lang="en-US" sz="800" dirty="0">
              <a:latin typeface="Arial Narrow" panose="020B0606020202030204" pitchFamily="34" charset="0"/>
            </a:endParaRPr>
          </a:p>
          <a:p>
            <a:r>
              <a:rPr lang="en-US" sz="800" b="1" dirty="0">
                <a:latin typeface="Arial Narrow" panose="020B0606020202030204" pitchFamily="34" charset="0"/>
              </a:rPr>
              <a:t>PUBLIC SERVICE……………………………………….…$26,500</a:t>
            </a:r>
            <a:endParaRPr lang="en-US" sz="800" dirty="0">
              <a:latin typeface="Arial Narrow" panose="020B0606020202030204" pitchFamily="34" charset="0"/>
            </a:endParaRPr>
          </a:p>
          <a:p>
            <a:r>
              <a:rPr lang="en-US" sz="800" dirty="0">
                <a:latin typeface="Arial Narrow" panose="020B0606020202030204" pitchFamily="34" charset="0"/>
              </a:rPr>
              <a:t> </a:t>
            </a:r>
          </a:p>
          <a:p>
            <a:r>
              <a:rPr lang="en-US" sz="800" b="1" dirty="0">
                <a:latin typeface="Arial Narrow" panose="020B0606020202030204" pitchFamily="34" charset="0"/>
              </a:rPr>
              <a:t>	</a:t>
            </a:r>
            <a:r>
              <a:rPr lang="en-US" sz="800" b="1" dirty="0" smtClean="0">
                <a:latin typeface="Arial Narrow" panose="020B0606020202030204" pitchFamily="34" charset="0"/>
              </a:rPr>
              <a:t>Great </a:t>
            </a:r>
            <a:r>
              <a:rPr lang="en-US" sz="800" b="1" dirty="0">
                <a:latin typeface="Arial Narrow" panose="020B0606020202030204" pitchFamily="34" charset="0"/>
              </a:rPr>
              <a:t>Promise Partnership Program Funding</a:t>
            </a:r>
            <a:endParaRPr lang="en-US" sz="800" dirty="0">
              <a:latin typeface="Arial Narrow" panose="020B0606020202030204" pitchFamily="34" charset="0"/>
            </a:endParaRPr>
          </a:p>
          <a:p>
            <a:r>
              <a:rPr lang="en-US" sz="800" b="1" dirty="0">
                <a:latin typeface="Arial Narrow" panose="020B0606020202030204" pitchFamily="34" charset="0"/>
              </a:rPr>
              <a:t>	</a:t>
            </a:r>
            <a:r>
              <a:rPr lang="en-US" sz="800" dirty="0" smtClean="0">
                <a:latin typeface="Arial Narrow" panose="020B0606020202030204" pitchFamily="34" charset="0"/>
              </a:rPr>
              <a:t>Funding </a:t>
            </a:r>
            <a:r>
              <a:rPr lang="en-US" sz="800" dirty="0">
                <a:latin typeface="Arial Narrow" panose="020B0606020202030204" pitchFamily="34" charset="0"/>
              </a:rPr>
              <a:t>will be used to hire high school students who are eligible participants in the Great Promise Partnership Program.  These positions will provide part-time employment hours during the school year and full-time employment hours during summer and school breaks. ($25,000)</a:t>
            </a:r>
          </a:p>
          <a:p>
            <a:r>
              <a:rPr lang="en-US" sz="800" dirty="0">
                <a:latin typeface="Arial Narrow" panose="020B0606020202030204" pitchFamily="34" charset="0"/>
              </a:rPr>
              <a:t>	</a:t>
            </a:r>
            <a:r>
              <a:rPr lang="en-US" sz="800" i="1" dirty="0" smtClean="0">
                <a:latin typeface="Arial Narrow" panose="020B0606020202030204" pitchFamily="34" charset="0"/>
              </a:rPr>
              <a:t>National </a:t>
            </a:r>
            <a:r>
              <a:rPr lang="en-US" sz="800" i="1" dirty="0">
                <a:latin typeface="Arial Narrow" panose="020B0606020202030204" pitchFamily="34" charset="0"/>
              </a:rPr>
              <a:t>Objective is to benefit low to moderate income persons</a:t>
            </a:r>
            <a:r>
              <a:rPr lang="en-US" sz="800" dirty="0">
                <a:latin typeface="Arial Narrow" panose="020B0606020202030204" pitchFamily="34" charset="0"/>
              </a:rPr>
              <a:t> </a:t>
            </a:r>
            <a:endParaRPr lang="en-US" sz="800" dirty="0" smtClean="0">
              <a:latin typeface="Arial Narrow" panose="020B0606020202030204" pitchFamily="34" charset="0"/>
            </a:endParaRPr>
          </a:p>
          <a:p>
            <a:endParaRPr lang="en-US" sz="800" dirty="0">
              <a:latin typeface="Arial Narrow" panose="020B0606020202030204" pitchFamily="34" charset="0"/>
            </a:endParaRPr>
          </a:p>
          <a:p>
            <a:r>
              <a:rPr lang="en-US" sz="800" dirty="0">
                <a:latin typeface="Arial Narrow" panose="020B0606020202030204" pitchFamily="34" charset="0"/>
              </a:rPr>
              <a:t> 	</a:t>
            </a:r>
            <a:r>
              <a:rPr lang="en-US" sz="800" b="1" dirty="0" smtClean="0">
                <a:latin typeface="Arial Narrow" panose="020B0606020202030204" pitchFamily="34" charset="0"/>
              </a:rPr>
              <a:t>Neighborhood </a:t>
            </a:r>
            <a:r>
              <a:rPr lang="en-US" sz="800" b="1" dirty="0">
                <a:latin typeface="Arial Narrow" panose="020B0606020202030204" pitchFamily="34" charset="0"/>
              </a:rPr>
              <a:t>Action Associations (NAAs)</a:t>
            </a:r>
            <a:endParaRPr lang="en-US" sz="800" dirty="0">
              <a:latin typeface="Arial Narrow" panose="020B0606020202030204" pitchFamily="34" charset="0"/>
            </a:endParaRPr>
          </a:p>
          <a:p>
            <a:r>
              <a:rPr lang="en-US" sz="800" dirty="0">
                <a:latin typeface="Arial Narrow" panose="020B0606020202030204" pitchFamily="34" charset="0"/>
              </a:rPr>
              <a:t>	</a:t>
            </a:r>
            <a:r>
              <a:rPr lang="en-US" sz="800" dirty="0" smtClean="0">
                <a:latin typeface="Arial Narrow" panose="020B0606020202030204" pitchFamily="34" charset="0"/>
              </a:rPr>
              <a:t>Funding </a:t>
            </a:r>
            <a:r>
              <a:rPr lang="en-US" sz="800" dirty="0">
                <a:latin typeface="Arial Narrow" panose="020B0606020202030204" pitchFamily="34" charset="0"/>
              </a:rPr>
              <a:t>will be used to assist residents of the neighborhoods in the Designated Revitalization Area (DRA) of the City of Valdosta with organizing formal neighborhood associations.  This funding will be limited to $500 per recognized group for centralized community information systems only (neighborhood boards or hubs). ($1,500)</a:t>
            </a:r>
          </a:p>
          <a:p>
            <a:r>
              <a:rPr lang="en-US" sz="800" dirty="0">
                <a:latin typeface="Arial Narrow" panose="020B0606020202030204" pitchFamily="34" charset="0"/>
              </a:rPr>
              <a:t> </a:t>
            </a:r>
          </a:p>
          <a:p>
            <a:r>
              <a:rPr lang="en-US" sz="800" b="1" dirty="0">
                <a:latin typeface="Arial Narrow" panose="020B0606020202030204" pitchFamily="34" charset="0"/>
              </a:rPr>
              <a:t>		</a:t>
            </a:r>
            <a:endParaRPr lang="en-US" sz="800" dirty="0">
              <a:latin typeface="Arial Narrow" panose="020B0606020202030204" pitchFamily="34" charset="0"/>
            </a:endParaRPr>
          </a:p>
          <a:p>
            <a:r>
              <a:rPr lang="en-US" sz="800" b="1" dirty="0">
                <a:latin typeface="Arial Narrow" panose="020B0606020202030204" pitchFamily="34" charset="0"/>
              </a:rPr>
              <a:t>TOTAL EXPENDITURES ………………..………... $693,677***</a:t>
            </a:r>
            <a:endParaRPr lang="en-US" sz="800" dirty="0">
              <a:latin typeface="Arial Narrow" panose="020B0606020202030204" pitchFamily="34" charset="0"/>
            </a:endParaRPr>
          </a:p>
          <a:p>
            <a:r>
              <a:rPr lang="en-US" sz="800" b="1" dirty="0">
                <a:latin typeface="Arial Narrow" panose="020B0606020202030204" pitchFamily="34" charset="0"/>
              </a:rPr>
              <a:t> </a:t>
            </a:r>
            <a:endParaRPr lang="en-US" sz="800" dirty="0">
              <a:latin typeface="Arial Narrow" panose="020B0606020202030204" pitchFamily="34" charset="0"/>
            </a:endParaRPr>
          </a:p>
          <a:p>
            <a:r>
              <a:rPr lang="en-US" sz="800" b="1" i="1" dirty="0">
                <a:latin typeface="Arial Narrow" panose="020B0606020202030204" pitchFamily="34" charset="0"/>
              </a:rPr>
              <a:t>FOR   ADDITIONAL INFORMATION, CONTACT THE CITY OF VALDOSTA NEIGHBORHOOD DEVELOPENT DIVISION AT (229) 671-3617</a:t>
            </a:r>
            <a:endParaRPr lang="en-US" sz="800" dirty="0">
              <a:latin typeface="Arial Narrow" panose="020B0606020202030204" pitchFamily="34" charset="0"/>
            </a:endParaRPr>
          </a:p>
          <a:p>
            <a:r>
              <a:rPr lang="en-US" sz="800" b="1" i="1" dirty="0">
                <a:latin typeface="Arial Narrow" panose="020B0606020202030204" pitchFamily="34" charset="0"/>
              </a:rPr>
              <a:t> </a:t>
            </a:r>
            <a:endParaRPr lang="en-US" sz="800" dirty="0">
              <a:latin typeface="Arial Narrow" panose="020B0606020202030204" pitchFamily="34" charset="0"/>
            </a:endParaRPr>
          </a:p>
          <a:p>
            <a:r>
              <a:rPr lang="en-US" sz="800" b="1" i="1" dirty="0">
                <a:latin typeface="Arial Narrow" panose="020B0606020202030204" pitchFamily="34" charset="0"/>
              </a:rPr>
              <a:t>*** Please note allocation amounts may increase or decrease pending the approval of the Congressional budget.  All potential additional funds will be programmed into one of the proposed activities for the funding year. </a:t>
            </a:r>
            <a:endParaRPr lang="en-US" sz="800" dirty="0">
              <a:latin typeface="Arial Narrow" panose="020B0606020202030204" pitchFamily="34" charset="0"/>
            </a:endParaRPr>
          </a:p>
        </p:txBody>
      </p:sp>
    </p:spTree>
    <p:extLst>
      <p:ext uri="{BB962C8B-B14F-4D97-AF65-F5344CB8AC3E}">
        <p14:creationId xmlns:p14="http://schemas.microsoft.com/office/powerpoint/2010/main" val="1809501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dirty="0"/>
          </a:p>
        </p:txBody>
      </p:sp>
      <p:sp>
        <p:nvSpPr>
          <p:cNvPr id="5" name="TextBox 4"/>
          <p:cNvSpPr txBox="1"/>
          <p:nvPr/>
        </p:nvSpPr>
        <p:spPr>
          <a:xfrm>
            <a:off x="467396" y="839058"/>
            <a:ext cx="10058400" cy="5601533"/>
          </a:xfrm>
          <a:prstGeom prst="rect">
            <a:avLst/>
          </a:prstGeom>
          <a:noFill/>
        </p:spPr>
        <p:txBody>
          <a:bodyPr wrap="square" rtlCol="0">
            <a:spAutoFit/>
          </a:bodyPr>
          <a:lstStyle/>
          <a:p>
            <a:r>
              <a:rPr lang="en-US" sz="2000" b="1" u="sng" dirty="0" smtClean="0">
                <a:solidFill>
                  <a:schemeClr val="bg1"/>
                </a:solidFill>
              </a:rPr>
              <a:t>City of Valdosta Single Family Residential Rehabilitation Program (SFRR</a:t>
            </a:r>
            <a:r>
              <a:rPr lang="en-US" sz="2000" dirty="0" smtClean="0">
                <a:solidFill>
                  <a:schemeClr val="bg1"/>
                </a:solidFill>
              </a:rPr>
              <a:t>):</a:t>
            </a:r>
          </a:p>
          <a:p>
            <a:endParaRPr lang="en-US" sz="2000" dirty="0">
              <a:solidFill>
                <a:schemeClr val="bg1"/>
              </a:solidFill>
            </a:endParaRPr>
          </a:p>
          <a:p>
            <a:pPr marL="285750" indent="-285750">
              <a:buFont typeface="Wingdings" panose="05000000000000000000" pitchFamily="2" charset="2"/>
              <a:buChar char="v"/>
            </a:pPr>
            <a:r>
              <a:rPr lang="en-US" sz="2000" dirty="0" smtClean="0">
                <a:solidFill>
                  <a:schemeClr val="bg1"/>
                </a:solidFill>
              </a:rPr>
              <a:t>City of Valdosta is one of the last communities who offers a residential rehabilitation program which is issued in the form of a zero percent, zero payment loan program (grant) with a required affordability period to applicants.</a:t>
            </a:r>
          </a:p>
          <a:p>
            <a:endParaRPr lang="en-US" sz="2000" dirty="0">
              <a:solidFill>
                <a:schemeClr val="bg1"/>
              </a:solidFill>
            </a:endParaRPr>
          </a:p>
          <a:p>
            <a:r>
              <a:rPr lang="en-US" sz="2000" dirty="0" smtClean="0">
                <a:solidFill>
                  <a:schemeClr val="bg1"/>
                </a:solidFill>
              </a:rPr>
              <a:t>	</a:t>
            </a:r>
            <a:r>
              <a:rPr lang="en-US" sz="2000" u="sng" dirty="0" smtClean="0">
                <a:solidFill>
                  <a:schemeClr val="bg1"/>
                </a:solidFill>
              </a:rPr>
              <a:t>Three levels of assistance and Affordability Periods </a:t>
            </a:r>
            <a:r>
              <a:rPr lang="en-US" sz="2000" dirty="0" smtClean="0">
                <a:solidFill>
                  <a:schemeClr val="bg1"/>
                </a:solidFill>
              </a:rPr>
              <a:t>– </a:t>
            </a:r>
          </a:p>
          <a:p>
            <a:endParaRPr lang="en-US" sz="2000" dirty="0" smtClean="0">
              <a:solidFill>
                <a:schemeClr val="bg1"/>
              </a:solidFill>
            </a:endParaRPr>
          </a:p>
          <a:p>
            <a:r>
              <a:rPr lang="en-US" sz="2000" dirty="0">
                <a:solidFill>
                  <a:schemeClr val="bg1"/>
                </a:solidFill>
              </a:rPr>
              <a:t>	</a:t>
            </a:r>
            <a:r>
              <a:rPr lang="en-US" sz="2000" dirty="0" smtClean="0">
                <a:solidFill>
                  <a:schemeClr val="bg1"/>
                </a:solidFill>
              </a:rPr>
              <a:t>	Emergency Repairs – up to $10,000 – 10 years</a:t>
            </a:r>
          </a:p>
          <a:p>
            <a:r>
              <a:rPr lang="en-US" sz="2000" dirty="0">
                <a:solidFill>
                  <a:schemeClr val="bg1"/>
                </a:solidFill>
              </a:rPr>
              <a:t>	</a:t>
            </a:r>
            <a:r>
              <a:rPr lang="en-US" sz="2000" dirty="0" smtClean="0">
                <a:solidFill>
                  <a:schemeClr val="bg1"/>
                </a:solidFill>
              </a:rPr>
              <a:t>	Residential Rehabilitation – up to $45,000 – 15 years</a:t>
            </a:r>
          </a:p>
          <a:p>
            <a:r>
              <a:rPr lang="en-US" sz="2000" dirty="0">
                <a:solidFill>
                  <a:schemeClr val="bg1"/>
                </a:solidFill>
              </a:rPr>
              <a:t>	</a:t>
            </a:r>
            <a:r>
              <a:rPr lang="en-US" sz="2000" dirty="0" smtClean="0">
                <a:solidFill>
                  <a:schemeClr val="bg1"/>
                </a:solidFill>
              </a:rPr>
              <a:t>	Residential Reconstruction – up to $90,000 – 15 years</a:t>
            </a:r>
          </a:p>
          <a:p>
            <a:endParaRPr lang="en-US" sz="2000" dirty="0" smtClean="0">
              <a:solidFill>
                <a:schemeClr val="bg1"/>
              </a:solidFill>
            </a:endParaRPr>
          </a:p>
          <a:p>
            <a:pPr marL="285750" indent="-285750">
              <a:buFont typeface="Wingdings" panose="05000000000000000000" pitchFamily="2" charset="2"/>
              <a:buChar char="v"/>
            </a:pPr>
            <a:r>
              <a:rPr lang="en-US" sz="2000" dirty="0" smtClean="0">
                <a:solidFill>
                  <a:schemeClr val="bg1"/>
                </a:solidFill>
              </a:rPr>
              <a:t>Housing inspections and assessments based on the International Property Maintenance Code checklist</a:t>
            </a:r>
          </a:p>
          <a:p>
            <a:endParaRPr lang="en-US" sz="2000" dirty="0">
              <a:solidFill>
                <a:schemeClr val="bg1"/>
              </a:solidFill>
            </a:endParaRPr>
          </a:p>
          <a:p>
            <a:pPr marL="285750" indent="-285750">
              <a:buFont typeface="Wingdings" panose="05000000000000000000" pitchFamily="2" charset="2"/>
              <a:buChar char="v"/>
            </a:pPr>
            <a:r>
              <a:rPr lang="en-US" sz="2000" dirty="0" smtClean="0">
                <a:solidFill>
                  <a:schemeClr val="bg1"/>
                </a:solidFill>
              </a:rPr>
              <a:t>Open Application Period yearly from January 1</a:t>
            </a:r>
            <a:r>
              <a:rPr lang="en-US" sz="2000" baseline="30000" dirty="0" smtClean="0">
                <a:solidFill>
                  <a:schemeClr val="bg1"/>
                </a:solidFill>
              </a:rPr>
              <a:t>st</a:t>
            </a:r>
            <a:r>
              <a:rPr lang="en-US" sz="2000" dirty="0" smtClean="0">
                <a:solidFill>
                  <a:schemeClr val="bg1"/>
                </a:solidFill>
              </a:rPr>
              <a:t>  – April 30</a:t>
            </a:r>
            <a:r>
              <a:rPr lang="en-US" sz="2000" baseline="30000" dirty="0" smtClean="0">
                <a:solidFill>
                  <a:schemeClr val="bg1"/>
                </a:solidFill>
              </a:rPr>
              <a:t>th</a:t>
            </a:r>
            <a:r>
              <a:rPr lang="en-US" sz="2000" dirty="0" smtClean="0">
                <a:solidFill>
                  <a:schemeClr val="bg1"/>
                </a:solidFill>
              </a:rPr>
              <a:t> or until the yearly housing budget has been expended.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81526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698" y="394854"/>
            <a:ext cx="8152015" cy="6114011"/>
          </a:xfrm>
          <a:prstGeom prst="rect">
            <a:avLst/>
          </a:prstGeom>
        </p:spPr>
      </p:pic>
    </p:spTree>
    <p:extLst>
      <p:ext uri="{BB962C8B-B14F-4D97-AF65-F5344CB8AC3E}">
        <p14:creationId xmlns:p14="http://schemas.microsoft.com/office/powerpoint/2010/main" val="3122143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512" y="475903"/>
            <a:ext cx="7811193" cy="5858395"/>
          </a:xfrm>
          <a:prstGeom prst="rect">
            <a:avLst/>
          </a:prstGeom>
        </p:spPr>
      </p:pic>
    </p:spTree>
    <p:extLst>
      <p:ext uri="{BB962C8B-B14F-4D97-AF65-F5344CB8AC3E}">
        <p14:creationId xmlns:p14="http://schemas.microsoft.com/office/powerpoint/2010/main" val="3422804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355</TotalTime>
  <Words>1012</Words>
  <Application>Microsoft Office PowerPoint</Application>
  <PresentationFormat>Widescreen</PresentationFormat>
  <Paragraphs>92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 Light</vt:lpstr>
      <vt:lpstr>Wingdings</vt:lpstr>
      <vt:lpstr>Metropolitan</vt:lpstr>
      <vt:lpstr>Targeting Federal Programs to Distressed and Underserved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Vanassa Ross Dir., Neighborhood Development &amp; Community Protection vflucas@valdostacity.com (229) 671-3617</vt:lpstr>
    </vt:vector>
  </TitlesOfParts>
  <Company>VC3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Targeting Federal Programs to Distressed and Underserved Areas</dc:title>
  <dc:creator>Vanassa Flucas</dc:creator>
  <cp:lastModifiedBy>Vanassa Flucas</cp:lastModifiedBy>
  <cp:revision>22</cp:revision>
  <dcterms:created xsi:type="dcterms:W3CDTF">2021-06-15T15:16:51Z</dcterms:created>
  <dcterms:modified xsi:type="dcterms:W3CDTF">2021-06-16T14:00:15Z</dcterms:modified>
</cp:coreProperties>
</file>